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j-lt"/>
        <a:ea typeface="+mj-ea"/>
        <a:cs typeface="+mj-cs"/>
        <a:sym typeface="Helvetica Neue"/>
      </a:defRPr>
    </a:lvl1pPr>
    <a:lvl2pPr marL="0" marR="0" indent="0" algn="ctr" defTabSz="8215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j-lt"/>
        <a:ea typeface="+mj-ea"/>
        <a:cs typeface="+mj-cs"/>
        <a:sym typeface="Helvetica Neue"/>
      </a:defRPr>
    </a:lvl2pPr>
    <a:lvl3pPr marL="0" marR="0" indent="0" algn="ctr" defTabSz="8215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j-lt"/>
        <a:ea typeface="+mj-ea"/>
        <a:cs typeface="+mj-cs"/>
        <a:sym typeface="Helvetica Neue"/>
      </a:defRPr>
    </a:lvl3pPr>
    <a:lvl4pPr marL="0" marR="0" indent="0" algn="ctr" defTabSz="8215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j-lt"/>
        <a:ea typeface="+mj-ea"/>
        <a:cs typeface="+mj-cs"/>
        <a:sym typeface="Helvetica Neue"/>
      </a:defRPr>
    </a:lvl4pPr>
    <a:lvl5pPr marL="0" marR="0" indent="0" algn="ctr" defTabSz="8215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j-lt"/>
        <a:ea typeface="+mj-ea"/>
        <a:cs typeface="+mj-cs"/>
        <a:sym typeface="Helvetica Neue"/>
      </a:defRPr>
    </a:lvl5pPr>
    <a:lvl6pPr marL="0" marR="0" indent="0" algn="ctr" defTabSz="8215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j-lt"/>
        <a:ea typeface="+mj-ea"/>
        <a:cs typeface="+mj-cs"/>
        <a:sym typeface="Helvetica Neue"/>
      </a:defRPr>
    </a:lvl6pPr>
    <a:lvl7pPr marL="0" marR="0" indent="0" algn="ctr" defTabSz="8215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j-lt"/>
        <a:ea typeface="+mj-ea"/>
        <a:cs typeface="+mj-cs"/>
        <a:sym typeface="Helvetica Neue"/>
      </a:defRPr>
    </a:lvl7pPr>
    <a:lvl8pPr marL="0" marR="0" indent="0" algn="ctr" defTabSz="8215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j-lt"/>
        <a:ea typeface="+mj-ea"/>
        <a:cs typeface="+mj-cs"/>
        <a:sym typeface="Helvetica Neue"/>
      </a:defRPr>
    </a:lvl8pPr>
    <a:lvl9pPr marL="0" marR="0" indent="0" algn="ctr" defTabSz="8215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j-lt"/>
        <a:ea typeface="+mj-ea"/>
        <a:cs typeface="+mj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4ED"/>
          </a:solidFill>
        </a:fill>
      </a:tcStyle>
    </a:wholeTbl>
    <a:band2H>
      <a:tcTxStyle b="def" i="def"/>
      <a:tcStyle>
        <a:tcBdr/>
        <a:fill>
          <a:solidFill>
            <a:srgbClr val="E6EBF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 b="def" i="def"/>
      <a:tcStyle>
        <a:tcBdr/>
        <a:fill>
          <a:solidFill>
            <a:srgbClr val="F8F4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 b="def" i="def"/>
      <a:tcStyle>
        <a:tcBdr/>
        <a:fill>
          <a:solidFill>
            <a:srgbClr val="EBE8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1pPr>
    <a:lvl2pPr indent="2286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2pPr>
    <a:lvl3pPr indent="4572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3pPr>
    <a:lvl4pPr indent="6858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4pPr>
    <a:lvl5pPr indent="9144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5pPr>
    <a:lvl6pPr indent="11430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6pPr>
    <a:lvl7pPr indent="13716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7pPr>
    <a:lvl8pPr indent="16002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8pPr>
    <a:lvl9pPr indent="18288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4244578" y="1785935"/>
            <a:ext cx="15894844" cy="492919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4244578" y="6840139"/>
            <a:ext cx="15894844" cy="22145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Body Level One…"/>
          <p:cNvSpPr txBox="1"/>
          <p:nvPr>
            <p:ph type="body" sz="quarter" idx="1"/>
          </p:nvPr>
        </p:nvSpPr>
        <p:spPr>
          <a:xfrm>
            <a:off x="4833937" y="8947546"/>
            <a:ext cx="14716127" cy="64879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32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lvl1pPr>
            <a:lvl2pPr marL="839609" indent="-395111" algn="ctr">
              <a:spcBef>
                <a:spcPts val="0"/>
              </a:spcBef>
              <a:buBlip>
                <a:blip r:embed="rId2"/>
              </a:buBlip>
              <a:defRPr i="1" sz="32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lvl2pPr>
            <a:lvl3pPr marL="1284109" indent="-395109" algn="ctr">
              <a:spcBef>
                <a:spcPts val="0"/>
              </a:spcBef>
              <a:buBlip>
                <a:blip r:embed="rId2"/>
              </a:buBlip>
              <a:defRPr i="1" sz="32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lvl3pPr>
            <a:lvl4pPr marL="1728609" indent="-395109" algn="ctr">
              <a:spcBef>
                <a:spcPts val="0"/>
              </a:spcBef>
              <a:buBlip>
                <a:blip r:embed="rId2"/>
              </a:buBlip>
              <a:defRPr i="1" sz="32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lvl4pPr>
            <a:lvl5pPr marL="2173109" indent="-395109" algn="ctr">
              <a:spcBef>
                <a:spcPts val="0"/>
              </a:spcBef>
              <a:buBlip>
                <a:blip r:embed="rId2"/>
              </a:buBlip>
              <a:defRPr i="1" sz="32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“Type a quote here.”"/>
          <p:cNvSpPr txBox="1"/>
          <p:nvPr>
            <p:ph type="body" sz="quarter" idx="21"/>
          </p:nvPr>
        </p:nvSpPr>
        <p:spPr>
          <a:xfrm>
            <a:off x="4833937" y="6000750"/>
            <a:ext cx="14716128" cy="910829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143070724_2880x2159.jpeg"/>
          <p:cNvSpPr/>
          <p:nvPr>
            <p:ph type="pic" idx="21"/>
          </p:nvPr>
        </p:nvSpPr>
        <p:spPr>
          <a:xfrm>
            <a:off x="3048000" y="0"/>
            <a:ext cx="18296470" cy="137160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7" name="Body Level One…"/>
          <p:cNvSpPr txBox="1"/>
          <p:nvPr>
            <p:ph type="body" sz="half" idx="1"/>
          </p:nvPr>
        </p:nvSpPr>
        <p:spPr>
          <a:xfrm>
            <a:off x="4155280" y="3893341"/>
            <a:ext cx="16073440" cy="8036723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143070716_1012x1350.jpeg"/>
          <p:cNvSpPr/>
          <p:nvPr>
            <p:ph type="pic" sz="half" idx="21"/>
          </p:nvPr>
        </p:nvSpPr>
        <p:spPr>
          <a:xfrm>
            <a:off x="12906375" y="1768076"/>
            <a:ext cx="7604339" cy="101441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6" name="Title Text"/>
          <p:cNvSpPr txBox="1"/>
          <p:nvPr>
            <p:ph type="title"/>
          </p:nvPr>
        </p:nvSpPr>
        <p:spPr>
          <a:xfrm>
            <a:off x="4155280" y="1946669"/>
            <a:ext cx="7929565" cy="4929191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sz="quarter" idx="1"/>
          </p:nvPr>
        </p:nvSpPr>
        <p:spPr>
          <a:xfrm>
            <a:off x="4155280" y="6858000"/>
            <a:ext cx="7929565" cy="5286375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21"/>
          </p:nvPr>
        </p:nvSpPr>
        <p:spPr>
          <a:xfrm>
            <a:off x="4137421" y="908807"/>
            <a:ext cx="16055580" cy="1203611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4155280" y="9572625"/>
            <a:ext cx="16073440" cy="17145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4155280" y="5143500"/>
            <a:ext cx="16073440" cy="3429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143070716_1012x1350.jpeg"/>
          <p:cNvSpPr/>
          <p:nvPr>
            <p:ph type="pic" sz="half" idx="21"/>
          </p:nvPr>
        </p:nvSpPr>
        <p:spPr>
          <a:xfrm>
            <a:off x="12906375" y="1768076"/>
            <a:ext cx="7604339" cy="101441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8" name="Title Text"/>
          <p:cNvSpPr txBox="1"/>
          <p:nvPr>
            <p:ph type="title"/>
          </p:nvPr>
        </p:nvSpPr>
        <p:spPr>
          <a:xfrm>
            <a:off x="4155280" y="1946669"/>
            <a:ext cx="7929565" cy="4929191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quarter" idx="1"/>
          </p:nvPr>
        </p:nvSpPr>
        <p:spPr>
          <a:xfrm>
            <a:off x="4155280" y="6858000"/>
            <a:ext cx="7929565" cy="5286375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6" name="Body Level One…"/>
          <p:cNvSpPr txBox="1"/>
          <p:nvPr>
            <p:ph type="body" sz="half" idx="1"/>
          </p:nvPr>
        </p:nvSpPr>
        <p:spPr>
          <a:xfrm>
            <a:off x="4155280" y="3893341"/>
            <a:ext cx="16073440" cy="8036723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143070716_1012x1350.jpeg"/>
          <p:cNvSpPr/>
          <p:nvPr>
            <p:ph type="pic" sz="quarter" idx="21"/>
          </p:nvPr>
        </p:nvSpPr>
        <p:spPr>
          <a:xfrm>
            <a:off x="13192125" y="3196826"/>
            <a:ext cx="7054454" cy="941064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6" name="Body Level One…"/>
          <p:cNvSpPr txBox="1"/>
          <p:nvPr>
            <p:ph type="body" sz="quarter" idx="1"/>
          </p:nvPr>
        </p:nvSpPr>
        <p:spPr>
          <a:xfrm>
            <a:off x="4155280" y="3893341"/>
            <a:ext cx="7625955" cy="8036723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Body Level One…"/>
          <p:cNvSpPr txBox="1"/>
          <p:nvPr>
            <p:ph type="body" idx="1"/>
          </p:nvPr>
        </p:nvSpPr>
        <p:spPr>
          <a:xfrm>
            <a:off x="4155280" y="1928810"/>
            <a:ext cx="16073440" cy="9858379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143070718_1000x750.jpeg"/>
          <p:cNvSpPr/>
          <p:nvPr>
            <p:ph type="pic" sz="quarter" idx="21"/>
          </p:nvPr>
        </p:nvSpPr>
        <p:spPr>
          <a:xfrm>
            <a:off x="12622803" y="7171872"/>
            <a:ext cx="7552531" cy="566439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3" name="143070724_2880x2159.jpeg"/>
          <p:cNvSpPr/>
          <p:nvPr>
            <p:ph type="pic" sz="quarter" idx="22"/>
          </p:nvPr>
        </p:nvSpPr>
        <p:spPr>
          <a:xfrm>
            <a:off x="12692060" y="1357312"/>
            <a:ext cx="7479501" cy="560702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143070716_1012x1350.jpeg"/>
          <p:cNvSpPr/>
          <p:nvPr>
            <p:ph type="pic" sz="half" idx="23"/>
          </p:nvPr>
        </p:nvSpPr>
        <p:spPr>
          <a:xfrm>
            <a:off x="4673203" y="1750217"/>
            <a:ext cx="7604292" cy="1014412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xfrm>
            <a:off x="20704201" y="13099993"/>
            <a:ext cx="409776" cy="428342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155280" y="357185"/>
            <a:ext cx="16073440" cy="3429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5" tIns="71435" rIns="71435" bIns="71435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3610166" y="3962400"/>
            <a:ext cx="9550401" cy="975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5" tIns="71435" rIns="71435" bIns="71435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0706056" y="13099993"/>
            <a:ext cx="409777" cy="428342"/>
          </a:xfrm>
          <a:prstGeom prst="rect">
            <a:avLst/>
          </a:prstGeom>
          <a:ln w="12700">
            <a:miter lim="400000"/>
          </a:ln>
        </p:spPr>
        <p:txBody>
          <a:bodyPr wrap="none" lIns="71435" tIns="71435" rIns="71435" bIns="71435" anchor="ctr">
            <a:spAutoFit/>
          </a:bodyPr>
          <a:lstStyle>
            <a:lvl1pPr algn="r">
              <a:defRPr b="1" sz="1800"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xmlns:p14="http://schemas.microsoft.com/office/powerpoint/2010/main" spd="med" advClick="1"/>
  <p:txStyles>
    <p:titleStyle>
      <a:lvl1pPr marL="0" marR="0" indent="0" algn="l" defTabSz="8215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0" marR="0" indent="0" algn="l" defTabSz="8215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0" marR="0" indent="0" algn="l" defTabSz="8215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0" marR="0" indent="0" algn="l" defTabSz="8215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0" marR="0" indent="0" algn="l" defTabSz="8215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0" marR="0" indent="0" algn="l" defTabSz="8215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0" marR="0" indent="0" algn="l" defTabSz="8215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0" marR="0" indent="0" algn="l" defTabSz="8215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0" marR="0" indent="0" algn="l" defTabSz="8215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9pPr>
    </p:titleStyle>
    <p:bodyStyle>
      <a:lvl1pPr marL="617361" marR="0" indent="-617361" algn="l" defTabSz="821529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1061859" marR="0" indent="-617361" algn="l" defTabSz="821529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1506359" marR="0" indent="-617359" algn="l" defTabSz="821529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1950859" marR="0" indent="-617359" algn="l" defTabSz="821529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2395359" marR="0" indent="-617359" algn="l" defTabSz="821529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2839859" marR="0" indent="-617359" algn="l" defTabSz="821529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3284361" marR="0" indent="-617359" algn="l" defTabSz="821529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3728861" marR="0" indent="-617359" algn="l" defTabSz="821529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4173361" marR="0" indent="-617361" algn="l" defTabSz="821529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marL="0" marR="0" indent="0" algn="r" defTabSz="8215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r" defTabSz="8215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r" defTabSz="8215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r" defTabSz="8215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r" defTabSz="8215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r" defTabSz="8215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r" defTabSz="8215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r" defTabSz="8215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r" defTabSz="8215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Relationship Id="rId3" Type="http://schemas.openxmlformats.org/officeDocument/2006/relationships/image" Target="../media/image1.tif"/><Relationship Id="rId4" Type="http://schemas.openxmlformats.org/officeDocument/2006/relationships/image" Target="../media/image2.tif"/><Relationship Id="rId5" Type="http://schemas.openxmlformats.org/officeDocument/2006/relationships/image" Target="../media/image3.png"/><Relationship Id="rId6" Type="http://schemas.openxmlformats.org/officeDocument/2006/relationships/image" Target="../media/image3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Impacts"/>
          <p:cNvSpPr txBox="1"/>
          <p:nvPr>
            <p:ph type="title"/>
          </p:nvPr>
        </p:nvSpPr>
        <p:spPr>
          <a:xfrm>
            <a:off x="4155281" y="357185"/>
            <a:ext cx="16073438" cy="3429005"/>
          </a:xfrm>
          <a:prstGeom prst="rect">
            <a:avLst/>
          </a:prstGeom>
        </p:spPr>
        <p:txBody>
          <a:bodyPr/>
          <a:lstStyle/>
          <a:p>
            <a:pPr/>
            <a:r>
              <a:t>Impacts</a:t>
            </a:r>
          </a:p>
        </p:txBody>
      </p:sp>
      <p:sp>
        <p:nvSpPr>
          <p:cNvPr id="167" name="news of the attack and the pipeline shutdown spurred panic buying of gasoline, leaving thousands of gas stations without fuel, driving prices to the highest in almost 7 years…"/>
          <p:cNvSpPr txBox="1"/>
          <p:nvPr>
            <p:ph type="body" sz="half" idx="1"/>
          </p:nvPr>
        </p:nvSpPr>
        <p:spPr>
          <a:xfrm>
            <a:off x="4155281" y="3893341"/>
            <a:ext cx="16073438" cy="8036723"/>
          </a:xfrm>
          <a:prstGeom prst="rect">
            <a:avLst/>
          </a:prstGeom>
        </p:spPr>
        <p:txBody>
          <a:bodyPr/>
          <a:lstStyle/>
          <a:p>
            <a:pPr marL="576231" indent="-576231" defTabSz="764022">
              <a:spcBef>
                <a:spcPts val="4600"/>
              </a:spcBef>
              <a:buBlip>
                <a:blip r:embed="rId3"/>
              </a:buBlip>
              <a:defRPr sz="4600">
                <a:effectLst>
                  <a:outerShdw sx="100000" sy="100000" kx="0" ky="0" algn="b" rotWithShape="0" blurRad="50800" dist="35433" dir="5400000">
                    <a:srgbClr val="000000"/>
                  </a:outerShdw>
                </a:effectLst>
              </a:defRPr>
            </a:pPr>
            <a:r>
              <a:t>Panic buying</a:t>
            </a:r>
          </a:p>
          <a:p>
            <a:pPr marL="576231" indent="-576231" defTabSz="764022">
              <a:spcBef>
                <a:spcPts val="4600"/>
              </a:spcBef>
              <a:buBlip>
                <a:blip r:embed="rId3"/>
              </a:buBlip>
              <a:defRPr sz="4600">
                <a:effectLst>
                  <a:outerShdw sx="100000" sy="100000" kx="0" ky="0" algn="b" rotWithShape="0" blurRad="50800" dist="35433" dir="5400000">
                    <a:srgbClr val="000000"/>
                  </a:outerShdw>
                </a:effectLst>
              </a:defRPr>
            </a:pPr>
            <a:r>
              <a:t>Inventory reduction</a:t>
            </a:r>
          </a:p>
          <a:p>
            <a:pPr marL="576231" indent="-576231" defTabSz="764022">
              <a:spcBef>
                <a:spcPts val="4600"/>
              </a:spcBef>
              <a:buBlip>
                <a:blip r:embed="rId3"/>
              </a:buBlip>
              <a:defRPr sz="4600">
                <a:effectLst>
                  <a:outerShdw sx="100000" sy="100000" kx="0" ky="0" algn="b" rotWithShape="0" blurRad="50800" dist="35433" dir="5400000">
                    <a:srgbClr val="000000"/>
                  </a:outerShdw>
                </a:effectLst>
              </a:defRPr>
            </a:pPr>
            <a:r>
              <a:t>Opportunity cost</a:t>
            </a:r>
          </a:p>
          <a:p>
            <a:pPr marL="576231" indent="-576231" defTabSz="764022">
              <a:spcBef>
                <a:spcPts val="4600"/>
              </a:spcBef>
              <a:buBlip>
                <a:blip r:embed="rId3"/>
              </a:buBlip>
              <a:defRPr sz="4600">
                <a:effectLst>
                  <a:outerShdw sx="100000" sy="100000" kx="0" ky="0" algn="b" rotWithShape="0" blurRad="50800" dist="35433" dir="5400000">
                    <a:srgbClr val="000000"/>
                  </a:outerShdw>
                </a:effectLst>
              </a:defRPr>
            </a:pPr>
            <a:r>
              <a:t>Expectation management</a:t>
            </a:r>
          </a:p>
          <a:p>
            <a:pPr marL="576231" indent="-576231" defTabSz="764022">
              <a:spcBef>
                <a:spcPts val="4600"/>
              </a:spcBef>
              <a:buBlip>
                <a:blip r:embed="rId3"/>
              </a:buBlip>
              <a:defRPr sz="4600">
                <a:effectLst>
                  <a:outerShdw sx="100000" sy="100000" kx="0" ky="0" algn="b" rotWithShape="0" blurRad="50800" dist="35433" dir="5400000">
                    <a:srgbClr val="000000"/>
                  </a:outerShdw>
                </a:effectLst>
              </a:defRPr>
            </a:pPr>
            <a:r>
              <a:t>Increased regulation and inspection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image5.png" descr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42968" y="4169689"/>
            <a:ext cx="5376623" cy="5376622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Casey M."/>
          <p:cNvSpPr txBox="1"/>
          <p:nvPr>
            <p:ph type="title"/>
          </p:nvPr>
        </p:nvSpPr>
        <p:spPr>
          <a:xfrm>
            <a:off x="4155280" y="1946670"/>
            <a:ext cx="7929565" cy="4929190"/>
          </a:xfrm>
          <a:prstGeom prst="rect">
            <a:avLst/>
          </a:prstGeom>
        </p:spPr>
        <p:txBody>
          <a:bodyPr/>
          <a:lstStyle/>
          <a:p>
            <a:pPr/>
            <a:r>
              <a:t>Rafael Encarnacion</a:t>
            </a:r>
          </a:p>
        </p:txBody>
      </p:sp>
      <p:sp>
        <p:nvSpPr>
          <p:cNvPr id="171" name="INTRO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716138" indent="-716138">
              <a:buSzPct val="75000"/>
              <a:buChar char="•"/>
            </a:pPr>
            <a:r>
              <a:t>Phishing</a:t>
            </a:r>
          </a:p>
          <a:p>
            <a:pPr marL="716138" indent="-716138">
              <a:buSzPct val="75000"/>
              <a:buChar char="•"/>
            </a:pPr>
            <a:r>
              <a:t>RDP Abuse</a:t>
            </a:r>
          </a:p>
          <a:p>
            <a:pPr marL="716138" indent="-716138">
              <a:buSzPct val="75000"/>
              <a:buChar char="•"/>
            </a:pPr>
            <a:r>
              <a:t>Vulnerabilities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hishing"/>
          <p:cNvSpPr txBox="1"/>
          <p:nvPr>
            <p:ph type="title"/>
          </p:nvPr>
        </p:nvSpPr>
        <p:spPr>
          <a:xfrm>
            <a:off x="4155281" y="357185"/>
            <a:ext cx="16073438" cy="3429005"/>
          </a:xfrm>
          <a:prstGeom prst="rect">
            <a:avLst/>
          </a:prstGeom>
        </p:spPr>
        <p:txBody>
          <a:bodyPr/>
          <a:lstStyle/>
          <a:p>
            <a:pPr lvl="2"/>
            <a:r>
              <a:t>Phishing</a:t>
            </a:r>
          </a:p>
        </p:txBody>
      </p:sp>
      <p:sp>
        <p:nvSpPr>
          <p:cNvPr id="174" name="Email Scanning…"/>
          <p:cNvSpPr txBox="1"/>
          <p:nvPr>
            <p:ph type="body" sz="half" idx="1"/>
          </p:nvPr>
        </p:nvSpPr>
        <p:spPr>
          <a:xfrm>
            <a:off x="4155281" y="3893341"/>
            <a:ext cx="16073438" cy="803672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Email Scanning</a:t>
            </a:r>
          </a:p>
          <a:p>
            <a:pPr>
              <a:buBlip>
                <a:blip r:embed="rId3"/>
              </a:buBlip>
            </a:pPr>
            <a:r>
              <a:t>Sandboxing</a:t>
            </a:r>
          </a:p>
          <a:p>
            <a:pPr>
              <a:buBlip>
                <a:blip r:embed="rId3"/>
              </a:buBlip>
            </a:pPr>
            <a:r>
              <a:t>Awareness Training</a:t>
            </a:r>
          </a:p>
          <a:p>
            <a:pPr>
              <a:buBlip>
                <a:blip r:embed="rId3"/>
              </a:buBlip>
            </a:pPr>
            <a:r>
              <a:t>Endpoint Protection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DP Abuse"/>
          <p:cNvSpPr txBox="1"/>
          <p:nvPr>
            <p:ph type="title"/>
          </p:nvPr>
        </p:nvSpPr>
        <p:spPr>
          <a:xfrm>
            <a:off x="4155281" y="357185"/>
            <a:ext cx="16073438" cy="3429005"/>
          </a:xfrm>
          <a:prstGeom prst="rect">
            <a:avLst/>
          </a:prstGeom>
        </p:spPr>
        <p:txBody>
          <a:bodyPr/>
          <a:lstStyle/>
          <a:p>
            <a:pPr lvl="2"/>
            <a:r>
              <a:t>RDP Abuse</a:t>
            </a:r>
          </a:p>
        </p:txBody>
      </p:sp>
      <p:sp>
        <p:nvSpPr>
          <p:cNvPr id="177" name="Stop Using RDP…"/>
          <p:cNvSpPr txBox="1"/>
          <p:nvPr>
            <p:ph type="body" sz="half" idx="1"/>
          </p:nvPr>
        </p:nvSpPr>
        <p:spPr>
          <a:xfrm>
            <a:off x="4155281" y="3893341"/>
            <a:ext cx="16073438" cy="803672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Stop Using RDP</a:t>
            </a:r>
          </a:p>
          <a:p>
            <a:pPr>
              <a:buBlip>
                <a:blip r:embed="rId3"/>
              </a:buBlip>
            </a:pPr>
            <a:r>
              <a:t>See above</a:t>
            </a:r>
          </a:p>
          <a:p>
            <a:pPr>
              <a:buBlip>
                <a:blip r:embed="rId3"/>
              </a:buBlip>
            </a:pPr>
            <a:r>
              <a:t>Seriously, use something else!</a:t>
            </a:r>
          </a:p>
          <a:p>
            <a:pPr>
              <a:buBlip>
                <a:blip r:embed="rId3"/>
              </a:buBlip>
            </a:pPr>
            <a:r>
              <a:t>Add MFA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Vulnerabilities"/>
          <p:cNvSpPr txBox="1"/>
          <p:nvPr>
            <p:ph type="title"/>
          </p:nvPr>
        </p:nvSpPr>
        <p:spPr>
          <a:xfrm>
            <a:off x="4155281" y="357185"/>
            <a:ext cx="16073438" cy="3429005"/>
          </a:xfrm>
          <a:prstGeom prst="rect">
            <a:avLst/>
          </a:prstGeom>
        </p:spPr>
        <p:txBody>
          <a:bodyPr/>
          <a:lstStyle/>
          <a:p>
            <a:pPr lvl="2"/>
            <a:r>
              <a:t>Vulnerabilities</a:t>
            </a:r>
          </a:p>
        </p:txBody>
      </p:sp>
      <p:sp>
        <p:nvSpPr>
          <p:cNvPr id="180" name="Patching…"/>
          <p:cNvSpPr txBox="1"/>
          <p:nvPr>
            <p:ph type="body" sz="half" idx="1"/>
          </p:nvPr>
        </p:nvSpPr>
        <p:spPr>
          <a:xfrm>
            <a:off x="4155281" y="3893341"/>
            <a:ext cx="16073438" cy="803672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Patching </a:t>
            </a:r>
          </a:p>
          <a:p>
            <a:pPr>
              <a:buBlip>
                <a:blip r:embed="rId3"/>
              </a:buBlip>
            </a:pPr>
            <a:r>
              <a:t>Vulnerability Scanning/Management</a:t>
            </a:r>
          </a:p>
          <a:p>
            <a:pPr>
              <a:buBlip>
                <a:blip r:embed="rId3"/>
              </a:buBlip>
            </a:pPr>
            <a:r>
              <a:t>Layered detection for Zero-Day Attacks</a:t>
            </a:r>
          </a:p>
          <a:p>
            <a:pPr>
              <a:buBlip>
                <a:blip r:embed="rId3"/>
              </a:buBlip>
            </a:pPr>
            <a:r>
              <a:t>Low Privilege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2101 vpi cyber team2.tiff" descr="2101 vpi cyber team2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80739" y="1259835"/>
            <a:ext cx="7344712" cy="836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Investigate and Report.tiff" descr="Investigate and Report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55459" y="2106503"/>
            <a:ext cx="12872520" cy="1192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Ransomware.tiff" descr="Ransomwar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8255" y="4271095"/>
            <a:ext cx="22927491" cy="51738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Colonial Pipeline Cyberattack.tiff" descr="Colonial Pipeline Cyberattack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027375" y="8408765"/>
            <a:ext cx="10512075" cy="6079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asey M."/>
          <p:cNvSpPr txBox="1"/>
          <p:nvPr>
            <p:ph type="title"/>
          </p:nvPr>
        </p:nvSpPr>
        <p:spPr>
          <a:xfrm>
            <a:off x="4155280" y="1946670"/>
            <a:ext cx="7929565" cy="4929190"/>
          </a:xfrm>
          <a:prstGeom prst="rect">
            <a:avLst/>
          </a:prstGeom>
        </p:spPr>
        <p:txBody>
          <a:bodyPr/>
          <a:lstStyle/>
          <a:p>
            <a:pPr/>
            <a:r>
              <a:t>Casey</a:t>
            </a:r>
          </a:p>
          <a:p>
            <a:pPr/>
            <a:r>
              <a:t>Mullins</a:t>
            </a:r>
          </a:p>
        </p:txBody>
      </p:sp>
      <p:sp>
        <p:nvSpPr>
          <p:cNvPr id="144" name="INTRO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716138" indent="-716138">
              <a:buSzPct val="75000"/>
              <a:buChar char="•"/>
            </a:pPr>
            <a:r>
              <a:t>INTRO</a:t>
            </a:r>
          </a:p>
          <a:p>
            <a:pPr marL="716138" indent="-716138">
              <a:buSzPct val="75000"/>
              <a:buChar char="•"/>
            </a:pPr>
            <a:r>
              <a:t>Ransomware Definition</a:t>
            </a:r>
          </a:p>
          <a:p>
            <a:pPr marL="716138" indent="-716138">
              <a:buSzPct val="75000"/>
              <a:buChar char="•"/>
            </a:pPr>
            <a:r>
              <a:t>Darkside Group (?)</a:t>
            </a:r>
          </a:p>
        </p:txBody>
      </p:sp>
      <p:pic>
        <p:nvPicPr>
          <p:cNvPr id="145" name="Casey Mullins.png" descr="Casey Mullin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42969" y="4169689"/>
            <a:ext cx="5376622" cy="53766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Intro"/>
          <p:cNvSpPr txBox="1"/>
          <p:nvPr>
            <p:ph type="title"/>
          </p:nvPr>
        </p:nvSpPr>
        <p:spPr>
          <a:xfrm>
            <a:off x="4155281" y="357185"/>
            <a:ext cx="16073438" cy="3429005"/>
          </a:xfrm>
          <a:prstGeom prst="rect">
            <a:avLst/>
          </a:prstGeom>
        </p:spPr>
        <p:txBody>
          <a:bodyPr/>
          <a:lstStyle/>
          <a:p>
            <a:pPr/>
            <a:r>
              <a:t>Intro</a:t>
            </a:r>
          </a:p>
        </p:txBody>
      </p:sp>
      <p:sp>
        <p:nvSpPr>
          <p:cNvPr id="148" name="Double-click to edit"/>
          <p:cNvSpPr txBox="1"/>
          <p:nvPr>
            <p:ph type="body" sz="half" idx="1"/>
          </p:nvPr>
        </p:nvSpPr>
        <p:spPr>
          <a:xfrm>
            <a:off x="4155281" y="3893341"/>
            <a:ext cx="16073438" cy="803672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What is Ransomware?"/>
          <p:cNvSpPr txBox="1"/>
          <p:nvPr>
            <p:ph type="title"/>
          </p:nvPr>
        </p:nvSpPr>
        <p:spPr>
          <a:xfrm>
            <a:off x="4155281" y="357185"/>
            <a:ext cx="16073438" cy="3429005"/>
          </a:xfrm>
          <a:prstGeom prst="rect">
            <a:avLst/>
          </a:prstGeom>
        </p:spPr>
        <p:txBody>
          <a:bodyPr/>
          <a:lstStyle/>
          <a:p>
            <a:pPr/>
            <a:r>
              <a:t>What is Ransomware?</a:t>
            </a:r>
          </a:p>
        </p:txBody>
      </p:sp>
      <p:sp>
        <p:nvSpPr>
          <p:cNvPr id="151" name="Double-click to edit"/>
          <p:cNvSpPr txBox="1"/>
          <p:nvPr>
            <p:ph type="body" sz="half" idx="1"/>
          </p:nvPr>
        </p:nvSpPr>
        <p:spPr>
          <a:xfrm>
            <a:off x="4155281" y="3893341"/>
            <a:ext cx="16073438" cy="803672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Darkside Group"/>
          <p:cNvSpPr txBox="1"/>
          <p:nvPr>
            <p:ph type="title"/>
          </p:nvPr>
        </p:nvSpPr>
        <p:spPr>
          <a:xfrm>
            <a:off x="4155281" y="357185"/>
            <a:ext cx="16073438" cy="3429005"/>
          </a:xfrm>
          <a:prstGeom prst="rect">
            <a:avLst/>
          </a:prstGeom>
        </p:spPr>
        <p:txBody>
          <a:bodyPr/>
          <a:lstStyle/>
          <a:p>
            <a:pPr/>
            <a:r>
              <a:t>Darkside Group</a:t>
            </a:r>
          </a:p>
        </p:txBody>
      </p:sp>
      <p:sp>
        <p:nvSpPr>
          <p:cNvPr id="154" name="Double-click to edit"/>
          <p:cNvSpPr txBox="1"/>
          <p:nvPr>
            <p:ph type="body" sz="half" idx="1"/>
          </p:nvPr>
        </p:nvSpPr>
        <p:spPr>
          <a:xfrm>
            <a:off x="4155281" y="3893341"/>
            <a:ext cx="16073438" cy="803672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42968" y="4169689"/>
            <a:ext cx="5376623" cy="5376622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Casey M."/>
          <p:cNvSpPr txBox="1"/>
          <p:nvPr>
            <p:ph type="title"/>
          </p:nvPr>
        </p:nvSpPr>
        <p:spPr>
          <a:xfrm>
            <a:off x="4155280" y="1946670"/>
            <a:ext cx="7929565" cy="4929190"/>
          </a:xfrm>
          <a:prstGeom prst="rect">
            <a:avLst/>
          </a:prstGeom>
        </p:spPr>
        <p:txBody>
          <a:bodyPr/>
          <a:lstStyle/>
          <a:p>
            <a:pPr/>
            <a:r>
              <a:t>Kim</a:t>
            </a:r>
          </a:p>
          <a:p>
            <a:pPr/>
            <a:r>
              <a:t>Young</a:t>
            </a:r>
          </a:p>
        </p:txBody>
      </p:sp>
      <p:sp>
        <p:nvSpPr>
          <p:cNvPr id="158" name="INTRO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716138" indent="-716138">
              <a:buSzPct val="75000"/>
              <a:buChar char="•"/>
            </a:pPr>
            <a:r>
              <a:t>Background</a:t>
            </a:r>
          </a:p>
          <a:p>
            <a:pPr marL="716138" indent="-716138">
              <a:buSzPct val="75000"/>
              <a:buChar char="•"/>
            </a:pPr>
            <a:r>
              <a:t>Decisions</a:t>
            </a:r>
          </a:p>
          <a:p>
            <a:pPr marL="716138" indent="-716138">
              <a:buSzPct val="75000"/>
              <a:buChar char="•"/>
            </a:pPr>
            <a:r>
              <a:t>Impacts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Decision to pay the ransom"/>
          <p:cNvSpPr txBox="1"/>
          <p:nvPr>
            <p:ph type="title"/>
          </p:nvPr>
        </p:nvSpPr>
        <p:spPr>
          <a:xfrm>
            <a:off x="4155281" y="357185"/>
            <a:ext cx="16073438" cy="3429005"/>
          </a:xfrm>
          <a:prstGeom prst="rect">
            <a:avLst/>
          </a:prstGeom>
        </p:spPr>
        <p:txBody>
          <a:bodyPr/>
          <a:lstStyle/>
          <a:p>
            <a:pPr/>
            <a:r>
              <a:t>Background</a:t>
            </a:r>
          </a:p>
        </p:txBody>
      </p:sp>
      <p:sp>
        <p:nvSpPr>
          <p:cNvPr id="161" name="wanted to keep the situation confidential…"/>
          <p:cNvSpPr txBox="1"/>
          <p:nvPr>
            <p:ph type="body" sz="half" idx="1"/>
          </p:nvPr>
        </p:nvSpPr>
        <p:spPr>
          <a:xfrm>
            <a:off x="4155281" y="3893341"/>
            <a:ext cx="16073438" cy="803672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  <a:defRPr>
                <a:effectLst/>
              </a:defRPr>
            </a:pPr>
            <a:r>
              <a:t>The Colonial Pipeline is the largest in the US</a:t>
            </a:r>
          </a:p>
          <a:p>
            <a:pPr>
              <a:buBlip>
                <a:blip r:embed="rId3"/>
              </a:buBlip>
              <a:defRPr>
                <a:effectLst/>
              </a:defRPr>
            </a:pPr>
            <a:r>
              <a:t>Darkside is a criminal hacker group, thought to be based in eastern Europe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Decisions"/>
          <p:cNvSpPr txBox="1"/>
          <p:nvPr>
            <p:ph type="title"/>
          </p:nvPr>
        </p:nvSpPr>
        <p:spPr>
          <a:xfrm>
            <a:off x="4155281" y="357185"/>
            <a:ext cx="16073438" cy="3429005"/>
          </a:xfrm>
          <a:prstGeom prst="rect">
            <a:avLst/>
          </a:prstGeom>
        </p:spPr>
        <p:txBody>
          <a:bodyPr/>
          <a:lstStyle/>
          <a:p>
            <a:pPr/>
            <a:r>
              <a:t>Decisions</a:t>
            </a:r>
          </a:p>
        </p:txBody>
      </p:sp>
      <p:sp>
        <p:nvSpPr>
          <p:cNvPr id="164" name="Shutting Down the Pipeline……"/>
          <p:cNvSpPr txBox="1"/>
          <p:nvPr>
            <p:ph type="body" sz="half" idx="1"/>
          </p:nvPr>
        </p:nvSpPr>
        <p:spPr>
          <a:xfrm>
            <a:off x="4155281" y="3893341"/>
            <a:ext cx="16073438" cy="8036723"/>
          </a:xfrm>
          <a:prstGeom prst="rect">
            <a:avLst/>
          </a:prstGeom>
        </p:spPr>
        <p:txBody>
          <a:bodyPr/>
          <a:lstStyle/>
          <a:p>
            <a:pPr marL="518607" indent="-518607" defTabSz="687618">
              <a:spcBef>
                <a:spcPts val="4100"/>
              </a:spcBef>
              <a:buBlip>
                <a:blip r:embed="rId3"/>
              </a:buBlip>
              <a:defRPr sz="4100">
                <a:effectLst>
                  <a:outerShdw sx="100000" sy="100000" kx="0" ky="0" algn="b" rotWithShape="0" blurRad="50800" dist="31889" dir="5400000">
                    <a:srgbClr val="000000"/>
                  </a:outerShdw>
                </a:effectLst>
              </a:defRPr>
            </a:pPr>
            <a:r>
              <a:t>Shutting Down the Pipeline…</a:t>
            </a:r>
          </a:p>
          <a:p>
            <a:pPr lvl="1" marL="757989" indent="-415089" defTabSz="687618">
              <a:spcBef>
                <a:spcPts val="4100"/>
              </a:spcBef>
              <a:buSzPct val="100000"/>
              <a:buChar char="•"/>
              <a:defRPr sz="4100">
                <a:effectLst>
                  <a:outerShdw sx="100000" sy="100000" kx="0" ky="0" algn="b" rotWithShape="0" blurRad="50800" dist="31889" dir="5400000">
                    <a:srgbClr val="000000"/>
                  </a:outerShdw>
                </a:effectLst>
              </a:defRPr>
            </a:pPr>
            <a:r>
              <a:t>the company didn’t know how much access the hackers might gain, maintaining operational control of the pipeline was paramount</a:t>
            </a:r>
          </a:p>
          <a:p>
            <a:pPr lvl="1" marL="757989" indent="-415089" defTabSz="687618">
              <a:spcBef>
                <a:spcPts val="4100"/>
              </a:spcBef>
              <a:buSzPct val="100000"/>
              <a:buChar char="•"/>
              <a:defRPr sz="4100">
                <a:effectLst>
                  <a:outerShdw sx="100000" sy="100000" kx="0" ky="0" algn="b" rotWithShape="0" blurRad="50800" dist="31889" dir="5400000">
                    <a:srgbClr val="000000"/>
                  </a:outerShdw>
                </a:effectLst>
              </a:defRPr>
            </a:pPr>
            <a:r>
              <a:t>to prevent hackers from migrating to the pipeline control system, Colonial decided a complete shutdown was necessary</a:t>
            </a:r>
          </a:p>
          <a:p>
            <a:pPr marL="518607" indent="-518607" defTabSz="687618">
              <a:spcBef>
                <a:spcPts val="4100"/>
              </a:spcBef>
              <a:buBlip>
                <a:blip r:embed="rId3"/>
              </a:buBlip>
              <a:defRPr sz="4100">
                <a:effectLst>
                  <a:outerShdw sx="100000" sy="100000" kx="0" ky="0" algn="b" rotWithShape="0" blurRad="50800" dist="31889" dir="5400000">
                    <a:srgbClr val="000000"/>
                  </a:outerShdw>
                </a:effectLst>
              </a:defRPr>
            </a:pPr>
            <a:r>
              <a:t>Paying the Ransom…</a:t>
            </a:r>
          </a:p>
          <a:p>
            <a:pPr lvl="1" marL="757989" indent="-415089" defTabSz="687618">
              <a:spcBef>
                <a:spcPts val="4100"/>
              </a:spcBef>
              <a:buSzPct val="100000"/>
              <a:buChar char="•"/>
              <a:defRPr sz="4100">
                <a:effectLst>
                  <a:outerShdw sx="100000" sy="100000" kx="0" ky="0" algn="b" rotWithShape="0" blurRad="50800" dist="31889" dir="5400000">
                    <a:srgbClr val="000000"/>
                  </a:outerShdw>
                </a:effectLst>
              </a:defRPr>
            </a:pPr>
            <a:r>
              <a:t>wanted to get the pipeline back online as quickly as possible</a:t>
            </a:r>
          </a:p>
          <a:p>
            <a:pPr lvl="1" marL="757989" indent="-415089" defTabSz="687618">
              <a:spcBef>
                <a:spcPts val="4100"/>
              </a:spcBef>
              <a:buSzPct val="100000"/>
              <a:buChar char="•"/>
              <a:defRPr sz="4100">
                <a:effectLst>
                  <a:outerShdw sx="100000" sy="100000" kx="0" ky="0" algn="b" rotWithShape="0" blurRad="50800" dist="31889" dir="5400000">
                    <a:srgbClr val="000000"/>
                  </a:outerShdw>
                </a:effectLst>
              </a:defRPr>
            </a:pPr>
            <a:r>
              <a:t>wanted to keep the situation confidential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1435" tIns="71435" rIns="71435" bIns="71435" numCol="1" spcCol="38100" rtlCol="0" anchor="ctr" upright="0">
        <a:spAutoFit/>
      </a:bodyPr>
      <a:lstStyle>
        <a:defPPr marL="0" marR="0" indent="0" algn="ctr" defTabSz="82152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5" tIns="71435" rIns="71435" bIns="71435" numCol="1" spcCol="38100" rtlCol="0" anchor="ctr" upright="0">
        <a:spAutoFit/>
      </a:bodyPr>
      <a:lstStyle>
        <a:defPPr marL="0" marR="0" indent="0" algn="ctr" defTabSz="82152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1435" tIns="71435" rIns="71435" bIns="71435" numCol="1" spcCol="38100" rtlCol="0" anchor="ctr" upright="0">
        <a:spAutoFit/>
      </a:bodyPr>
      <a:lstStyle>
        <a:defPPr marL="0" marR="0" indent="0" algn="ctr" defTabSz="82152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5" tIns="71435" rIns="71435" bIns="71435" numCol="1" spcCol="38100" rtlCol="0" anchor="ctr" upright="0">
        <a:spAutoFit/>
      </a:bodyPr>
      <a:lstStyle>
        <a:defPPr marL="0" marR="0" indent="0" algn="ctr" defTabSz="82152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